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2803c21ec_2_1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e2803c21ec_2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627711b72_1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4627711b72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627711b72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4627711b72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2803c21ec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e2803c21ec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627711b72_1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4627711b72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627711b72_1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4627711b72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2803c21ec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e2803c21ec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2803c21ec_7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is about automatically locating the charging station and then avoid the obstacle to reach the station. We approached this by using aruco markers, lidar sensor, Camera.. </a:t>
            </a:r>
            <a:endParaRPr/>
          </a:p>
        </p:txBody>
      </p:sp>
      <p:sp>
        <p:nvSpPr>
          <p:cNvPr id="296" name="Google Shape;296;g1e2803c21ec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627711b72_1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pipeline looks. We start from first detecting the obstacles, and then do something which we call as pre_dock, basically aligning the tutlebot, then we steer the turtlebot towards the charging station and finally parking it there. </a:t>
            </a:r>
            <a:endParaRPr/>
          </a:p>
          <a:p>
            <a:pPr indent="0" lvl="0" marL="0" rtl="0" algn="l">
              <a:spcBef>
                <a:spcPts val="0"/>
              </a:spcBef>
              <a:spcAft>
                <a:spcPts val="0"/>
              </a:spcAft>
              <a:buNone/>
            </a:pPr>
            <a:r>
              <a:rPr lang="en"/>
              <a:t>To discuss in detail here are the individual steps. </a:t>
            </a:r>
            <a:endParaRPr/>
          </a:p>
        </p:txBody>
      </p:sp>
      <p:sp>
        <p:nvSpPr>
          <p:cNvPr id="304" name="Google Shape;304;g24627711b72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627711b72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pipeline looks. We start from first detecting the obstacles, and then do something which we call as pre_dock, basically aligning the </a:t>
            </a:r>
            <a:r>
              <a:rPr lang="en"/>
              <a:t>turtlebot</a:t>
            </a:r>
            <a:r>
              <a:rPr lang="en"/>
              <a:t>, then we steer the turtlebot towards the charging station and finally parking it there. </a:t>
            </a:r>
            <a:endParaRPr/>
          </a:p>
          <a:p>
            <a:pPr indent="0" lvl="0" marL="0" rtl="0" algn="l">
              <a:spcBef>
                <a:spcPts val="0"/>
              </a:spcBef>
              <a:spcAft>
                <a:spcPts val="0"/>
              </a:spcAft>
              <a:buNone/>
            </a:pPr>
            <a:r>
              <a:rPr lang="en"/>
              <a:t>To discuss in detail here are the individual steps. </a:t>
            </a:r>
            <a:endParaRPr/>
          </a:p>
          <a:p>
            <a:pPr indent="-317500" lvl="0" marL="457200" rtl="0" algn="l">
              <a:spcBef>
                <a:spcPts val="0"/>
              </a:spcBef>
              <a:spcAft>
                <a:spcPts val="0"/>
              </a:spcAft>
              <a:buSzPts val="1400"/>
              <a:buChar char="-"/>
            </a:pPr>
            <a:r>
              <a:rPr lang="en"/>
              <a:t>The center of both the markers are </a:t>
            </a:r>
            <a:r>
              <a:rPr lang="en"/>
              <a:t>detected</a:t>
            </a:r>
            <a:r>
              <a:rPr lang="en"/>
              <a:t> using tf, tf1 and tf2 gived the x,y coordinates and then avg each x,y to get center of the </a:t>
            </a:r>
            <a:r>
              <a:rPr lang="en"/>
              <a:t>individual</a:t>
            </a:r>
            <a:r>
              <a:rPr lang="en"/>
              <a:t> side markers </a:t>
            </a:r>
            <a:endParaRPr/>
          </a:p>
        </p:txBody>
      </p:sp>
      <p:sp>
        <p:nvSpPr>
          <p:cNvPr id="311" name="Google Shape;311;g24627711b7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627711b72_1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319" name="Google Shape;319;g24627711b72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627711b72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the distance if these side markers with a threshold distance that have been set, if the </a:t>
            </a:r>
            <a:r>
              <a:rPr lang="en"/>
              <a:t>distance</a:t>
            </a:r>
            <a:r>
              <a:rPr lang="en"/>
              <a:t> is too much there is no tolerance and code stops, if the </a:t>
            </a:r>
            <a:r>
              <a:rPr lang="en"/>
              <a:t>distance</a:t>
            </a:r>
            <a:r>
              <a:rPr lang="en"/>
              <a:t> is okay already go to last_mile </a:t>
            </a:r>
            <a:endParaRPr/>
          </a:p>
          <a:p>
            <a:pPr indent="-317500" lvl="0" marL="457200" rtl="0" algn="l">
              <a:spcBef>
                <a:spcPts val="0"/>
              </a:spcBef>
              <a:spcAft>
                <a:spcPts val="0"/>
              </a:spcAft>
              <a:buSzPts val="1400"/>
              <a:buChar char="-"/>
            </a:pPr>
            <a:r>
              <a:rPr lang="en" sz="1200">
                <a:solidFill>
                  <a:srgbClr val="374151"/>
                </a:solidFill>
                <a:highlight>
                  <a:srgbClr val="F7F7F8"/>
                </a:highlight>
                <a:latin typeface="Roboto"/>
                <a:ea typeface="Roboto"/>
                <a:cs typeface="Roboto"/>
                <a:sym typeface="Roboto"/>
              </a:rPr>
              <a:t>It calculates an angular velocity (</a:t>
            </a:r>
            <a:r>
              <a:rPr lang="en" sz="950">
                <a:solidFill>
                  <a:srgbClr val="188038"/>
                </a:solidFill>
                <a:highlight>
                  <a:srgbClr val="F7F7F8"/>
                </a:highlight>
                <a:latin typeface="Courier New"/>
                <a:ea typeface="Courier New"/>
                <a:cs typeface="Courier New"/>
                <a:sym typeface="Courier New"/>
              </a:rPr>
              <a:t>ang_vel</a:t>
            </a:r>
            <a:r>
              <a:rPr lang="en" sz="1200">
                <a:solidFill>
                  <a:srgbClr val="374151"/>
                </a:solidFill>
                <a:highlight>
                  <a:srgbClr val="F7F7F8"/>
                </a:highlight>
                <a:latin typeface="Roboto"/>
                <a:ea typeface="Roboto"/>
                <a:cs typeface="Roboto"/>
                <a:sym typeface="Roboto"/>
              </a:rPr>
              <a:t>) using a saturation proportional filter based on the offset value.</a:t>
            </a:r>
            <a:endParaRPr/>
          </a:p>
          <a:p>
            <a:pPr indent="-317500" lvl="0" marL="457200" rtl="0" algn="l">
              <a:spcBef>
                <a:spcPts val="0"/>
              </a:spcBef>
              <a:spcAft>
                <a:spcPts val="0"/>
              </a:spcAft>
              <a:buSzPts val="1400"/>
              <a:buChar char="-"/>
            </a:pPr>
            <a:r>
              <a:rPr lang="en"/>
              <a:t>In filter: </a:t>
            </a:r>
            <a:r>
              <a:rPr lang="en" sz="1200">
                <a:solidFill>
                  <a:srgbClr val="374151"/>
                </a:solidFill>
                <a:highlight>
                  <a:srgbClr val="F7F7F8"/>
                </a:highlight>
                <a:latin typeface="Roboto"/>
                <a:ea typeface="Roboto"/>
                <a:cs typeface="Roboto"/>
                <a:sym typeface="Roboto"/>
              </a:rPr>
              <a:t>ensures that the output stays within specified upper and lower bounds. If the input exceeds these boundaries, the output is clamped to the corresponding boundary value.</a:t>
            </a:r>
            <a:endParaRPr/>
          </a:p>
          <a:p>
            <a:pPr indent="0" lvl="0" marL="0" rtl="0" algn="l">
              <a:spcBef>
                <a:spcPts val="0"/>
              </a:spcBef>
              <a:spcAft>
                <a:spcPts val="0"/>
              </a:spcAft>
              <a:buNone/>
            </a:pPr>
            <a:r>
              <a:t/>
            </a:r>
            <a:endParaRPr/>
          </a:p>
        </p:txBody>
      </p:sp>
      <p:sp>
        <p:nvSpPr>
          <p:cNvPr id="327" name="Google Shape;327;g24627711b7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627711b72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pipeline looks. We start from first detecting the obstacles, and then do something which we call as pre_dock, basically aligning the tutlebot, then we steer the turtlebot towards the charging station and finally parking it there. </a:t>
            </a:r>
            <a:endParaRPr/>
          </a:p>
          <a:p>
            <a:pPr indent="0" lvl="0" marL="0" rtl="0" algn="l">
              <a:spcBef>
                <a:spcPts val="0"/>
              </a:spcBef>
              <a:spcAft>
                <a:spcPts val="0"/>
              </a:spcAft>
              <a:buNone/>
            </a:pPr>
            <a:r>
              <a:rPr lang="en"/>
              <a:t>TO discuss in detail here are the individual steps. </a:t>
            </a:r>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transformation</a:t>
            </a:r>
            <a:r>
              <a:rPr lang="en" sz="1200">
                <a:solidFill>
                  <a:srgbClr val="374151"/>
                </a:solidFill>
                <a:highlight>
                  <a:srgbClr val="F7F7F8"/>
                </a:highlight>
                <a:latin typeface="Roboto"/>
                <a:ea typeface="Roboto"/>
                <a:cs typeface="Roboto"/>
                <a:sym typeface="Roboto"/>
              </a:rPr>
              <a:t> matrix (</a:t>
            </a:r>
            <a:r>
              <a:rPr lang="en" sz="950">
                <a:solidFill>
                  <a:srgbClr val="188038"/>
                </a:solidFill>
                <a:highlight>
                  <a:srgbClr val="F7F7F8"/>
                </a:highlight>
                <a:latin typeface="Courier New"/>
                <a:ea typeface="Courier New"/>
                <a:cs typeface="Courier New"/>
                <a:sym typeface="Courier New"/>
              </a:rPr>
              <a:t>centre_tf_mat</a:t>
            </a:r>
            <a:r>
              <a:rPr lang="en" sz="1200">
                <a:solidFill>
                  <a:srgbClr val="374151"/>
                </a:solidFill>
                <a:highlight>
                  <a:srgbClr val="F7F7F8"/>
                </a:highlight>
                <a:latin typeface="Roboto"/>
                <a:ea typeface="Roboto"/>
                <a:cs typeface="Roboto"/>
                <a:sym typeface="Roboto"/>
              </a:rPr>
              <a:t>) for the center marker.</a:t>
            </a:r>
            <a:br>
              <a:rPr lang="en" sz="1200">
                <a:solidFill>
                  <a:srgbClr val="374151"/>
                </a:solidFill>
                <a:highlight>
                  <a:srgbClr val="F7F7F8"/>
                </a:highlight>
                <a:latin typeface="Roboto"/>
                <a:ea typeface="Roboto"/>
                <a:cs typeface="Roboto"/>
                <a:sym typeface="Roboto"/>
              </a:rPr>
            </a:br>
            <a:br>
              <a:rPr lang="en" sz="1200">
                <a:solidFill>
                  <a:srgbClr val="374151"/>
                </a:solidFill>
                <a:highlight>
                  <a:srgbClr val="F7F7F8"/>
                </a:highlight>
                <a:latin typeface="Roboto"/>
                <a:ea typeface="Roboto"/>
                <a:cs typeface="Roboto"/>
                <a:sym typeface="Roboto"/>
              </a:rPr>
            </a:br>
            <a:br>
              <a:rPr lang="en" sz="1200">
                <a:solidFill>
                  <a:srgbClr val="374151"/>
                </a:solidFill>
                <a:highlight>
                  <a:srgbClr val="F7F7F8"/>
                </a:highlight>
                <a:latin typeface="Roboto"/>
                <a:ea typeface="Roboto"/>
                <a:cs typeface="Roboto"/>
                <a:sym typeface="Roboto"/>
              </a:rPr>
            </a:br>
            <a:r>
              <a:rPr lang="en" sz="1050">
                <a:solidFill>
                  <a:schemeClr val="dk1"/>
                </a:solidFill>
                <a:latin typeface="Roboto"/>
                <a:ea typeface="Roboto"/>
                <a:cs typeface="Roboto"/>
                <a:sym typeface="Roboto"/>
              </a:rPr>
              <a:t>When the TurtleBot is far away from the markers, the code doesn't pay much attention to how the markers are rotated. Instead, it focuses on where the markers are located. By looking at their positions, the code figures out how much the TurtleBot needs to move and in which direction to reach the right spot. This way, it doesn't get confused by the markers' wrong rotations.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As the TurtleBot gets closer to the markers, the code starts using the markers' rotations to help it align properly. It looks at the way the markers are turned and adjusts the TurtleBot's angle accordingly, so it can dock itself correctly and parallel to the markers' surface.</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To sum it up, when far away, the code cares about the markers' positions for moving the TurtleBot. But when close, it pays attention to the markers' rotations to dock the TurtleBot the right way.</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335" name="Google Shape;335;g24627711b7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2803c21ec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e2803c21e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65be2e764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465be2e76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8" name="Shape 128"/>
        <p:cNvGrpSpPr/>
        <p:nvPr/>
      </p:nvGrpSpPr>
      <p:grpSpPr>
        <a:xfrm>
          <a:off x="0" y="0"/>
          <a:ext cx="0" cy="0"/>
          <a:chOff x="0" y="0"/>
          <a:chExt cx="0" cy="0"/>
        </a:xfrm>
      </p:grpSpPr>
      <p:sp>
        <p:nvSpPr>
          <p:cNvPr id="129" name="Google Shape;129;p14"/>
          <p:cNvSpPr txBox="1"/>
          <p:nvPr>
            <p:ph type="ctrTitle"/>
          </p:nvPr>
        </p:nvSpPr>
        <p:spPr>
          <a:xfrm>
            <a:off x="628650" y="504497"/>
            <a:ext cx="8066033" cy="2066022"/>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Trebuchet M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14"/>
          <p:cNvSpPr txBox="1"/>
          <p:nvPr>
            <p:ph idx="1" type="subTitle"/>
          </p:nvPr>
        </p:nvSpPr>
        <p:spPr>
          <a:xfrm>
            <a:off x="628650" y="2740532"/>
            <a:ext cx="8066033" cy="112514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1" name="Google Shape;131;p14"/>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15"/>
          <p:cNvSpPr txBox="1"/>
          <p:nvPr>
            <p:ph type="title"/>
          </p:nvPr>
        </p:nvSpPr>
        <p:spPr>
          <a:xfrm>
            <a:off x="623888" y="430966"/>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Trebuchet M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15"/>
          <p:cNvSpPr txBox="1"/>
          <p:nvPr>
            <p:ph idx="1" type="body"/>
          </p:nvPr>
        </p:nvSpPr>
        <p:spPr>
          <a:xfrm>
            <a:off x="623888" y="2740532"/>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solidFill>
                  <a:schemeClr val="dk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5" name="Google Shape;135;p15"/>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16"/>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16"/>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6"/>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17"/>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17"/>
          <p:cNvSpPr txBox="1"/>
          <p:nvPr>
            <p:ph idx="1" type="body"/>
          </p:nvPr>
        </p:nvSpPr>
        <p:spPr>
          <a:xfrm>
            <a:off x="628650" y="1369219"/>
            <a:ext cx="3886200" cy="28007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7"/>
          <p:cNvSpPr txBox="1"/>
          <p:nvPr>
            <p:ph idx="2" type="body"/>
          </p:nvPr>
        </p:nvSpPr>
        <p:spPr>
          <a:xfrm>
            <a:off x="4629150" y="1369219"/>
            <a:ext cx="3886200" cy="28007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17"/>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5" name="Shape 145"/>
        <p:cNvGrpSpPr/>
        <p:nvPr/>
      </p:nvGrpSpPr>
      <p:grpSpPr>
        <a:xfrm>
          <a:off x="0" y="0"/>
          <a:ext cx="0" cy="0"/>
          <a:chOff x="0" y="0"/>
          <a:chExt cx="0" cy="0"/>
        </a:xfrm>
      </p:grpSpPr>
      <p:sp>
        <p:nvSpPr>
          <p:cNvPr id="146" name="Google Shape;146;p18"/>
          <p:cNvSpPr txBox="1"/>
          <p:nvPr>
            <p:ph type="title"/>
          </p:nvPr>
        </p:nvSpPr>
        <p:spPr>
          <a:xfrm>
            <a:off x="629841"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18"/>
          <p:cNvSpPr txBox="1"/>
          <p:nvPr>
            <p:ph idx="1" type="body"/>
          </p:nvPr>
        </p:nvSpPr>
        <p:spPr>
          <a:xfrm>
            <a:off x="629841" y="1260872"/>
            <a:ext cx="3868340" cy="52851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8" name="Google Shape;148;p18"/>
          <p:cNvSpPr txBox="1"/>
          <p:nvPr>
            <p:ph idx="2" type="body"/>
          </p:nvPr>
        </p:nvSpPr>
        <p:spPr>
          <a:xfrm>
            <a:off x="629841" y="1878806"/>
            <a:ext cx="3868340" cy="228329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18"/>
          <p:cNvSpPr txBox="1"/>
          <p:nvPr>
            <p:ph idx="3" type="body"/>
          </p:nvPr>
        </p:nvSpPr>
        <p:spPr>
          <a:xfrm>
            <a:off x="4629150" y="1260872"/>
            <a:ext cx="3887391" cy="52851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0" name="Google Shape;150;p18"/>
          <p:cNvSpPr txBox="1"/>
          <p:nvPr>
            <p:ph idx="4" type="body"/>
          </p:nvPr>
        </p:nvSpPr>
        <p:spPr>
          <a:xfrm>
            <a:off x="4629150" y="1878806"/>
            <a:ext cx="3887391" cy="228329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18"/>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19"/>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19"/>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55" name="Shape 155"/>
        <p:cNvGrpSpPr/>
        <p:nvPr/>
      </p:nvGrpSpPr>
      <p:grpSpPr>
        <a:xfrm>
          <a:off x="0" y="0"/>
          <a:ext cx="0" cy="0"/>
          <a:chOff x="0" y="0"/>
          <a:chExt cx="0" cy="0"/>
        </a:xfrm>
      </p:grpSpPr>
      <p:sp>
        <p:nvSpPr>
          <p:cNvPr id="156" name="Google Shape;156;p20"/>
          <p:cNvSpPr txBox="1"/>
          <p:nvPr>
            <p:ph type="title"/>
          </p:nvPr>
        </p:nvSpPr>
        <p:spPr>
          <a:xfrm>
            <a:off x="628650" y="342900"/>
            <a:ext cx="2949178" cy="75280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20"/>
          <p:cNvSpPr txBox="1"/>
          <p:nvPr>
            <p:ph idx="1" type="body"/>
          </p:nvPr>
        </p:nvSpPr>
        <p:spPr>
          <a:xfrm>
            <a:off x="3887391" y="342900"/>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58" name="Google Shape;158;p20"/>
          <p:cNvSpPr txBox="1"/>
          <p:nvPr>
            <p:ph idx="2" type="body"/>
          </p:nvPr>
        </p:nvSpPr>
        <p:spPr>
          <a:xfrm>
            <a:off x="629841" y="1308539"/>
            <a:ext cx="2949178" cy="27904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9" name="Google Shape;159;p20"/>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21"/>
          <p:cNvSpPr txBox="1"/>
          <p:nvPr>
            <p:ph type="title"/>
          </p:nvPr>
        </p:nvSpPr>
        <p:spPr>
          <a:xfrm>
            <a:off x="629841" y="342900"/>
            <a:ext cx="2949178" cy="75280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21"/>
          <p:cNvSpPr/>
          <p:nvPr>
            <p:ph idx="2" type="pic"/>
          </p:nvPr>
        </p:nvSpPr>
        <p:spPr>
          <a:xfrm>
            <a:off x="3887391" y="342900"/>
            <a:ext cx="4629150" cy="3756135"/>
          </a:xfrm>
          <a:prstGeom prst="rect">
            <a:avLst/>
          </a:prstGeom>
          <a:noFill/>
          <a:ln>
            <a:noFill/>
          </a:ln>
        </p:spPr>
      </p:sp>
      <p:sp>
        <p:nvSpPr>
          <p:cNvPr id="163" name="Google Shape;163;p21"/>
          <p:cNvSpPr txBox="1"/>
          <p:nvPr>
            <p:ph idx="1" type="body"/>
          </p:nvPr>
        </p:nvSpPr>
        <p:spPr>
          <a:xfrm>
            <a:off x="629841" y="1308539"/>
            <a:ext cx="2949178" cy="27904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4" name="Google Shape;164;p21"/>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22"/>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167" name="Shape 167"/>
        <p:cNvGrpSpPr/>
        <p:nvPr/>
      </p:nvGrpSpPr>
      <p:grpSpPr>
        <a:xfrm>
          <a:off x="0" y="0"/>
          <a:ext cx="0" cy="0"/>
          <a:chOff x="0" y="0"/>
          <a:chExt cx="0" cy="0"/>
        </a:xfrm>
      </p:grpSpPr>
      <p:sp>
        <p:nvSpPr>
          <p:cNvPr id="168" name="Google Shape;168;p2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Trebuchet M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9" name="Google Shape;169;p23"/>
          <p:cNvSpPr txBox="1"/>
          <p:nvPr>
            <p:ph idx="1" type="body"/>
          </p:nvPr>
        </p:nvSpPr>
        <p:spPr>
          <a:xfrm>
            <a:off x="1797064" y="2562473"/>
            <a:ext cx="6718286" cy="3619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23"/>
          <p:cNvSpPr txBox="1"/>
          <p:nvPr>
            <p:ph idx="2" type="body"/>
          </p:nvPr>
        </p:nvSpPr>
        <p:spPr>
          <a:xfrm>
            <a:off x="1797064" y="2010681"/>
            <a:ext cx="6718286" cy="3619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23"/>
          <p:cNvSpPr txBox="1"/>
          <p:nvPr>
            <p:ph idx="3" type="body"/>
          </p:nvPr>
        </p:nvSpPr>
        <p:spPr>
          <a:xfrm>
            <a:off x="1797064" y="3114266"/>
            <a:ext cx="6718286" cy="3619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23"/>
          <p:cNvSpPr txBox="1"/>
          <p:nvPr>
            <p:ph idx="4" type="body"/>
          </p:nvPr>
        </p:nvSpPr>
        <p:spPr>
          <a:xfrm>
            <a:off x="1797064" y="3663228"/>
            <a:ext cx="6718286" cy="3619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3"/>
          <p:cNvSpPr txBox="1"/>
          <p:nvPr>
            <p:ph idx="5" type="body"/>
          </p:nvPr>
        </p:nvSpPr>
        <p:spPr>
          <a:xfrm>
            <a:off x="1797064" y="1461719"/>
            <a:ext cx="6718286" cy="3619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23"/>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rk School">
  <p:cSld name="Clark School">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4"/>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24"/>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erospace 1">
  <p:cSld name="Aerospace 1">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25"/>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25"/>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erospace 2">
  <p:cSld name="Aerospace 2">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6"/>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6"/>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engineering 1">
  <p:cSld name="Bioengineering 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27"/>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7"/>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engineering 2">
  <p:cSld name="Bioengineering 2">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28"/>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0" name="Google Shape;190;p28"/>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8"/>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BE 1">
  <p:cSld name="ChBE 1">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29"/>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9"/>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BE 2">
  <p:cSld name="ChBE 2">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0"/>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7" name="Google Shape;197;p30"/>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30"/>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E 1">
  <p:cSld name="CEE 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1"/>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31"/>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E 2">
  <p:cSld name="CEE 2">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4" name="Google Shape;204;p32"/>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5" name="Google Shape;205;p32"/>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CE 1">
  <p:cSld name="ECE 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33"/>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 name="Google Shape;208;p33"/>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CE 2">
  <p:cSld name="ECE 2">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34"/>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34"/>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34"/>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PE 1">
  <p:cSld name="FPE 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5"/>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5" name="Google Shape;215;p35"/>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PE 2">
  <p:cSld name="FPE 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36"/>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36"/>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SE 1">
  <p:cSld name="MSE 1">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37"/>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2" name="Google Shape;222;p37"/>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SE 2">
  <p:cSld name="MSE 2">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38"/>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5" name="Google Shape;225;p38"/>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6" name="Google Shape;226;p38"/>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chanical 1">
  <p:cSld name="Mechanical 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39"/>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39"/>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chanical 2">
  <p:cSld name="Mechanical 2">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40"/>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 name="Google Shape;232;p40"/>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3" name="Google Shape;233;p40"/>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R 1">
  <p:cSld name="ISR 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41"/>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6" name="Google Shape;236;p41"/>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R 2">
  <p:cSld name="ISR 2">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42"/>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p42"/>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42"/>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Tech 1">
  <p:cSld name="MTech 1">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43"/>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3" name="Google Shape;243;p43"/>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Tech 2">
  <p:cSld name="MTech 2">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44"/>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6" name="Google Shape;246;p44"/>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44"/>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TI 1">
  <p:cSld name="MTI 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5"/>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p45"/>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TI 2">
  <p:cSld name="MTI 2">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6"/>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46"/>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46"/>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II 1">
  <p:cSld name="MEII 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47"/>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p47"/>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II 2">
  <p:cSld name="MEII 2">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48"/>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48"/>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48"/>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REAP 1">
  <p:cSld name="IREAP 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49"/>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4" name="Google Shape;264;p49"/>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REAP 2">
  <p:cSld name="IREAP 2">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50"/>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7" name="Google Shape;267;p50"/>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50"/>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schell Institute 1">
  <p:cSld name="Fischell Institute 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51"/>
          <p:cNvSpPr txBox="1"/>
          <p:nvPr>
            <p:ph idx="1" type="body"/>
          </p:nvPr>
        </p:nvSpPr>
        <p:spPr>
          <a:xfrm>
            <a:off x="628650" y="1268366"/>
            <a:ext cx="7886700" cy="279287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1" name="Google Shape;271;p51"/>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schell Institute 2">
  <p:cSld name="Fischell Institute 2">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52"/>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4" name="Google Shape;274;p52"/>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p52"/>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Title">
  <p:cSld name="Black Background Title">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53"/>
          <p:cNvSpPr txBox="1"/>
          <p:nvPr>
            <p:ph type="ctrTitle"/>
          </p:nvPr>
        </p:nvSpPr>
        <p:spPr>
          <a:xfrm>
            <a:off x="628650" y="504497"/>
            <a:ext cx="8066033" cy="2066022"/>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Trebuchet MS"/>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8" name="Google Shape;278;p53"/>
          <p:cNvSpPr txBox="1"/>
          <p:nvPr>
            <p:ph idx="1" type="subTitle"/>
          </p:nvPr>
        </p:nvSpPr>
        <p:spPr>
          <a:xfrm>
            <a:off x="628650" y="2740532"/>
            <a:ext cx="8066033" cy="112514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79" name="Google Shape;279;p53"/>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Content">
  <p:cSld name="Black Background Content">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54"/>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2" name="Google Shape;282;p54"/>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lt1"/>
              </a:buClr>
              <a:buSzPts val="2100"/>
              <a:buChar char="•"/>
              <a:defRPr>
                <a:solidFill>
                  <a:schemeClr val="lt1"/>
                </a:solidFill>
              </a:defRPr>
            </a:lvl1pPr>
            <a:lvl2pPr indent="-342900" lvl="1" marL="914400" algn="l">
              <a:lnSpc>
                <a:spcPct val="100000"/>
              </a:lnSpc>
              <a:spcBef>
                <a:spcPts val="400"/>
              </a:spcBef>
              <a:spcAft>
                <a:spcPts val="0"/>
              </a:spcAft>
              <a:buClr>
                <a:schemeClr val="lt1"/>
              </a:buClr>
              <a:buSzPts val="1800"/>
              <a:buChar char="•"/>
              <a:defRPr>
                <a:solidFill>
                  <a:schemeClr val="lt1"/>
                </a:solidFill>
              </a:defRPr>
            </a:lvl2pPr>
            <a:lvl3pPr indent="-323850" lvl="2" marL="1371600" algn="l">
              <a:lnSpc>
                <a:spcPct val="100000"/>
              </a:lnSpc>
              <a:spcBef>
                <a:spcPts val="400"/>
              </a:spcBef>
              <a:spcAft>
                <a:spcPts val="0"/>
              </a:spcAft>
              <a:buClr>
                <a:schemeClr val="lt1"/>
              </a:buClr>
              <a:buSzPts val="1500"/>
              <a:buChar char="•"/>
              <a:defRPr>
                <a:solidFill>
                  <a:schemeClr val="lt1"/>
                </a:solidFill>
              </a:defRPr>
            </a:lvl3pPr>
            <a:lvl4pPr indent="-317500" lvl="3" marL="1828800" algn="l">
              <a:lnSpc>
                <a:spcPct val="10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3" name="Google Shape;283;p54"/>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Blank">
  <p:cSld name="Black Background Blank">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55"/>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20" Type="http://schemas.openxmlformats.org/officeDocument/2006/relationships/slideLayout" Target="../slideLayouts/slideLayout3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22" Type="http://schemas.openxmlformats.org/officeDocument/2006/relationships/slideLayout" Target="../slideLayouts/slideLayout32.xml"/><Relationship Id="rId44" Type="http://schemas.openxmlformats.org/officeDocument/2006/relationships/theme" Target="../theme/theme2.xml"/><Relationship Id="rId21" Type="http://schemas.openxmlformats.org/officeDocument/2006/relationships/slideLayout" Target="../slideLayouts/slideLayout31.xml"/><Relationship Id="rId43" Type="http://schemas.openxmlformats.org/officeDocument/2006/relationships/slideLayout" Target="../slideLayouts/slideLayout53.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slideLayout" Target="../slideLayouts/slideLayout47.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39" Type="http://schemas.openxmlformats.org/officeDocument/2006/relationships/slideLayout" Target="../slideLayouts/slideLayout49.xml"/><Relationship Id="rId16" Type="http://schemas.openxmlformats.org/officeDocument/2006/relationships/slideLayout" Target="../slideLayouts/slideLayout26.xml"/><Relationship Id="rId38" Type="http://schemas.openxmlformats.org/officeDocument/2006/relationships/slideLayout" Target="../slideLayouts/slideLayout48.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Trebuchet MS"/>
              <a:buNone/>
              <a:defRPr b="0" i="0" sz="3300" u="none" cap="none" strike="noStrike">
                <a:solidFill>
                  <a:schemeClr val="dk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6" name="Google Shape;126;p13"/>
          <p:cNvSpPr txBox="1"/>
          <p:nvPr>
            <p:ph idx="1" type="body"/>
          </p:nvPr>
        </p:nvSpPr>
        <p:spPr>
          <a:xfrm>
            <a:off x="628650" y="1369219"/>
            <a:ext cx="7886700" cy="2792878"/>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9pPr>
          </a:lstStyle>
          <a:p/>
        </p:txBody>
      </p:sp>
      <p:sp>
        <p:nvSpPr>
          <p:cNvPr id="127" name="Google Shape;127;p13"/>
          <p:cNvSpPr txBox="1"/>
          <p:nvPr>
            <p:ph idx="11" type="ftr"/>
          </p:nvPr>
        </p:nvSpPr>
        <p:spPr>
          <a:xfrm>
            <a:off x="628650" y="4696743"/>
            <a:ext cx="5486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1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hyperlink" Target="http://drive.google.com/file/d/1zNuYmxqIYEmJy1BLkppNRuWSl--_u3Bd/view" TargetMode="External"/><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hyperlink" Target="http://drive.google.com/file/d/1rWiEAp69topNlgG3cYIZ0w3uAK5v127W/view" TargetMode="External"/><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hyperlink" Target="http://drive.google.com/file/d/1kFU0z21jPpkfyPOoTPXfUItolWa388N1/view" TargetMode="External"/><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hyperlink" Target="http://drive.google.com/file/d/1Ol7UcWrtiSVMqgEBOMlOkmFY94aZXwTe/view" TargetMode="External"/><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56"/>
          <p:cNvSpPr txBox="1"/>
          <p:nvPr>
            <p:ph type="ctrTitle"/>
          </p:nvPr>
        </p:nvSpPr>
        <p:spPr>
          <a:xfrm>
            <a:off x="538950" y="456548"/>
            <a:ext cx="8066100" cy="1073400"/>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chemeClr val="dk1"/>
              </a:buClr>
              <a:buSzPts val="1100"/>
              <a:buFont typeface="Arial"/>
              <a:buNone/>
            </a:pPr>
            <a:r>
              <a:rPr lang="en" sz="2800">
                <a:solidFill>
                  <a:srgbClr val="AF7B51"/>
                </a:solidFill>
                <a:latin typeface="Nunito"/>
                <a:ea typeface="Nunito"/>
                <a:cs typeface="Nunito"/>
                <a:sym typeface="Nunito"/>
              </a:rPr>
              <a:t>Automated docking in robot</a:t>
            </a:r>
            <a:endParaRPr/>
          </a:p>
        </p:txBody>
      </p:sp>
      <p:sp>
        <p:nvSpPr>
          <p:cNvPr id="291" name="Google Shape;291;p56"/>
          <p:cNvSpPr txBox="1"/>
          <p:nvPr>
            <p:ph idx="1" type="subTitle"/>
          </p:nvPr>
        </p:nvSpPr>
        <p:spPr>
          <a:xfrm>
            <a:off x="2804225" y="1529950"/>
            <a:ext cx="3622500" cy="667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a:ea typeface="Nunito"/>
                <a:cs typeface="Nunito"/>
                <a:sym typeface="Nunito"/>
              </a:rPr>
              <a:t>ENPM 673 (Group -5)</a:t>
            </a:r>
            <a:endParaRPr>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t/>
            </a:r>
            <a:endParaRPr>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t/>
            </a:r>
            <a:endParaRPr>
              <a:solidFill>
                <a:srgbClr val="AF7B51"/>
              </a:solidFill>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rPr lang="en">
                <a:solidFill>
                  <a:srgbClr val="AF7B51"/>
                </a:solidFill>
                <a:latin typeface="Nunito"/>
                <a:ea typeface="Nunito"/>
                <a:cs typeface="Nunito"/>
                <a:sym typeface="Nunito"/>
              </a:rPr>
              <a:t> </a:t>
            </a:r>
            <a:endParaRPr>
              <a:solidFill>
                <a:srgbClr val="AF7B51"/>
              </a:solidFill>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t/>
            </a:r>
            <a:endParaRPr>
              <a:solidFill>
                <a:srgbClr val="AF7B51"/>
              </a:solidFill>
              <a:latin typeface="Nunito"/>
              <a:ea typeface="Nunito"/>
              <a:cs typeface="Nunito"/>
              <a:sym typeface="Nunito"/>
            </a:endParaRPr>
          </a:p>
          <a:p>
            <a:pPr indent="0" lvl="0" marL="0" rtl="0" algn="ctr">
              <a:lnSpc>
                <a:spcPct val="90000"/>
              </a:lnSpc>
              <a:spcBef>
                <a:spcPts val="0"/>
              </a:spcBef>
              <a:spcAft>
                <a:spcPts val="0"/>
              </a:spcAft>
              <a:buClr>
                <a:schemeClr val="dk1"/>
              </a:buClr>
              <a:buSzPts val="1800"/>
              <a:buNone/>
            </a:pPr>
            <a:r>
              <a:t/>
            </a:r>
            <a:endParaRPr/>
          </a:p>
        </p:txBody>
      </p:sp>
      <p:pic>
        <p:nvPicPr>
          <p:cNvPr id="292" name="Google Shape;292;p56"/>
          <p:cNvPicPr preferRelativeResize="0"/>
          <p:nvPr/>
        </p:nvPicPr>
        <p:blipFill>
          <a:blip r:embed="rId4">
            <a:alphaModFix/>
          </a:blip>
          <a:stretch>
            <a:fillRect/>
          </a:stretch>
        </p:blipFill>
        <p:spPr>
          <a:xfrm>
            <a:off x="253500" y="73475"/>
            <a:ext cx="456274" cy="456274"/>
          </a:xfrm>
          <a:prstGeom prst="rect">
            <a:avLst/>
          </a:prstGeom>
          <a:noFill/>
          <a:ln>
            <a:noFill/>
          </a:ln>
        </p:spPr>
      </p:pic>
      <p:pic>
        <p:nvPicPr>
          <p:cNvPr id="293" name="Google Shape;293;p56"/>
          <p:cNvPicPr preferRelativeResize="0"/>
          <p:nvPr/>
        </p:nvPicPr>
        <p:blipFill rotWithShape="1">
          <a:blip r:embed="rId5">
            <a:alphaModFix/>
          </a:blip>
          <a:srcRect b="0" l="0" r="0" t="0"/>
          <a:stretch/>
        </p:blipFill>
        <p:spPr>
          <a:xfrm>
            <a:off x="4731850" y="3285500"/>
            <a:ext cx="3990626" cy="98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pic>
        <p:nvPicPr>
          <p:cNvPr id="358" name="Google Shape;358;p65"/>
          <p:cNvPicPr preferRelativeResize="0"/>
          <p:nvPr/>
        </p:nvPicPr>
        <p:blipFill>
          <a:blip r:embed="rId4">
            <a:alphaModFix/>
          </a:blip>
          <a:stretch>
            <a:fillRect/>
          </a:stretch>
        </p:blipFill>
        <p:spPr>
          <a:xfrm>
            <a:off x="253500" y="73475"/>
            <a:ext cx="456274" cy="456274"/>
          </a:xfrm>
          <a:prstGeom prst="rect">
            <a:avLst/>
          </a:prstGeom>
          <a:noFill/>
          <a:ln>
            <a:noFill/>
          </a:ln>
        </p:spPr>
      </p:pic>
      <p:pic>
        <p:nvPicPr>
          <p:cNvPr id="359" name="Google Shape;359;p65" title="result2 .mov">
            <a:hlinkClick r:id="rId5"/>
          </p:cNvPr>
          <p:cNvPicPr preferRelativeResize="0"/>
          <p:nvPr/>
        </p:nvPicPr>
        <p:blipFill>
          <a:blip r:embed="rId6">
            <a:alphaModFix/>
          </a:blip>
          <a:stretch>
            <a:fillRect/>
          </a:stretch>
        </p:blipFill>
        <p:spPr>
          <a:xfrm>
            <a:off x="709775" y="805250"/>
            <a:ext cx="7803275" cy="3533000"/>
          </a:xfrm>
          <a:prstGeom prst="rect">
            <a:avLst/>
          </a:prstGeom>
          <a:noFill/>
          <a:ln>
            <a:noFill/>
          </a:ln>
        </p:spPr>
      </p:pic>
      <p:sp>
        <p:nvSpPr>
          <p:cNvPr id="360" name="Google Shape;360;p65"/>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Results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pic>
        <p:nvPicPr>
          <p:cNvPr id="365" name="Google Shape;365;p66"/>
          <p:cNvPicPr preferRelativeResize="0"/>
          <p:nvPr/>
        </p:nvPicPr>
        <p:blipFill>
          <a:blip r:embed="rId4">
            <a:alphaModFix/>
          </a:blip>
          <a:stretch>
            <a:fillRect/>
          </a:stretch>
        </p:blipFill>
        <p:spPr>
          <a:xfrm>
            <a:off x="253500" y="73475"/>
            <a:ext cx="456274" cy="456274"/>
          </a:xfrm>
          <a:prstGeom prst="rect">
            <a:avLst/>
          </a:prstGeom>
          <a:noFill/>
          <a:ln>
            <a:noFill/>
          </a:ln>
        </p:spPr>
      </p:pic>
      <p:pic>
        <p:nvPicPr>
          <p:cNvPr id="366" name="Google Shape;366;p66" title="result3.mov">
            <a:hlinkClick r:id="rId5"/>
          </p:cNvPr>
          <p:cNvPicPr preferRelativeResize="0"/>
          <p:nvPr/>
        </p:nvPicPr>
        <p:blipFill>
          <a:blip r:embed="rId6">
            <a:alphaModFix/>
          </a:blip>
          <a:stretch>
            <a:fillRect/>
          </a:stretch>
        </p:blipFill>
        <p:spPr>
          <a:xfrm>
            <a:off x="709775" y="857250"/>
            <a:ext cx="7984975" cy="3429000"/>
          </a:xfrm>
          <a:prstGeom prst="rect">
            <a:avLst/>
          </a:prstGeom>
          <a:noFill/>
          <a:ln>
            <a:noFill/>
          </a:ln>
        </p:spPr>
      </p:pic>
      <p:sp>
        <p:nvSpPr>
          <p:cNvPr id="367" name="Google Shape;367;p66"/>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Results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67"/>
          <p:cNvSpPr txBox="1"/>
          <p:nvPr/>
        </p:nvSpPr>
        <p:spPr>
          <a:xfrm>
            <a:off x="765075" y="907950"/>
            <a:ext cx="7964100" cy="19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Integrating obstacle avoidance with docking </a:t>
            </a:r>
            <a:endParaRPr sz="1700"/>
          </a:p>
          <a:p>
            <a:pPr indent="-336550" lvl="0" marL="457200" rtl="0" algn="l">
              <a:lnSpc>
                <a:spcPct val="115000"/>
              </a:lnSpc>
              <a:spcBef>
                <a:spcPts val="0"/>
              </a:spcBef>
              <a:spcAft>
                <a:spcPts val="0"/>
              </a:spcAft>
              <a:buSzPts val="1700"/>
              <a:buChar char="●"/>
            </a:pPr>
            <a:r>
              <a:rPr lang="en" sz="1700"/>
              <a:t>No stable connection b/w Intel Realsense camera and Microcontroller</a:t>
            </a:r>
            <a:endParaRPr sz="1700"/>
          </a:p>
          <a:p>
            <a:pPr indent="-336550" lvl="0" marL="457200" rtl="0" algn="l">
              <a:lnSpc>
                <a:spcPct val="115000"/>
              </a:lnSpc>
              <a:spcBef>
                <a:spcPts val="0"/>
              </a:spcBef>
              <a:spcAft>
                <a:spcPts val="0"/>
              </a:spcAft>
              <a:buSzPts val="1700"/>
              <a:buChar char="●"/>
            </a:pPr>
            <a:r>
              <a:rPr lang="en" sz="1700"/>
              <a:t>Relative position between markers effected tf transformations in real world.</a:t>
            </a:r>
            <a:endParaRPr sz="1700"/>
          </a:p>
          <a:p>
            <a:pPr indent="-336550" lvl="0" marL="457200" rtl="0" algn="l">
              <a:lnSpc>
                <a:spcPct val="115000"/>
              </a:lnSpc>
              <a:spcBef>
                <a:spcPts val="0"/>
              </a:spcBef>
              <a:spcAft>
                <a:spcPts val="0"/>
              </a:spcAft>
              <a:buSzPts val="1700"/>
              <a:buChar char="●"/>
            </a:pPr>
            <a:r>
              <a:rPr lang="en" sz="1700"/>
              <a:t>Difficult to steer the robot with just one marker </a:t>
            </a:r>
            <a:endParaRPr sz="1700"/>
          </a:p>
          <a:p>
            <a:pPr indent="-336550" lvl="0" marL="457200" rtl="0" algn="l">
              <a:lnSpc>
                <a:spcPct val="115000"/>
              </a:lnSpc>
              <a:spcBef>
                <a:spcPts val="0"/>
              </a:spcBef>
              <a:spcAft>
                <a:spcPts val="0"/>
              </a:spcAft>
              <a:buSzPts val="1700"/>
              <a:buChar char="●"/>
            </a:pPr>
            <a:r>
              <a:rPr lang="en" sz="1700"/>
              <a:t>Hardware limitation</a:t>
            </a:r>
            <a:endParaRPr sz="1700"/>
          </a:p>
        </p:txBody>
      </p:sp>
      <p:pic>
        <p:nvPicPr>
          <p:cNvPr id="373" name="Google Shape;373;p67"/>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74" name="Google Shape;374;p67"/>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Difficulties</a:t>
            </a:r>
            <a:endParaRPr sz="3000"/>
          </a:p>
        </p:txBody>
      </p:sp>
      <p:pic>
        <p:nvPicPr>
          <p:cNvPr id="375" name="Google Shape;375;p67"/>
          <p:cNvPicPr preferRelativeResize="0"/>
          <p:nvPr/>
        </p:nvPicPr>
        <p:blipFill>
          <a:blip r:embed="rId5">
            <a:alphaModFix/>
          </a:blip>
          <a:stretch>
            <a:fillRect/>
          </a:stretch>
        </p:blipFill>
        <p:spPr>
          <a:xfrm>
            <a:off x="5785300" y="2396600"/>
            <a:ext cx="3001283" cy="197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pic>
        <p:nvPicPr>
          <p:cNvPr id="380" name="Google Shape;380;p68"/>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81" name="Google Shape;381;p68"/>
          <p:cNvSpPr txBox="1"/>
          <p:nvPr/>
        </p:nvSpPr>
        <p:spPr>
          <a:xfrm>
            <a:off x="575300" y="865800"/>
            <a:ext cx="8156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rebuchet MS"/>
              <a:buChar char="●"/>
            </a:pPr>
            <a:r>
              <a:rPr lang="en">
                <a:solidFill>
                  <a:schemeClr val="dk1"/>
                </a:solidFill>
                <a:latin typeface="Trebuchet MS"/>
                <a:ea typeface="Trebuchet MS"/>
                <a:cs typeface="Trebuchet MS"/>
                <a:sym typeface="Trebuchet MS"/>
              </a:rPr>
              <a:t>Making the dynamic obstacle avoidance more robust using deep learning</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Integrating the existing package with slam so the robot can explore to find the docking station.</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Combining ArUco marker detection with depth camera can provide additional information for more accurate and reliable docking.</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p:txBody>
      </p:sp>
      <p:sp>
        <p:nvSpPr>
          <p:cNvPr id="382" name="Google Shape;382;p68"/>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Future Work</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69"/>
          <p:cNvSpPr txBox="1"/>
          <p:nvPr>
            <p:ph type="ctrTitle"/>
          </p:nvPr>
        </p:nvSpPr>
        <p:spPr>
          <a:xfrm>
            <a:off x="628650" y="271925"/>
            <a:ext cx="8066100" cy="456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2600"/>
              <a:t>   Contributions</a:t>
            </a:r>
            <a:endParaRPr sz="2600"/>
          </a:p>
        </p:txBody>
      </p:sp>
      <p:pic>
        <p:nvPicPr>
          <p:cNvPr id="388" name="Google Shape;388;p69"/>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89" name="Google Shape;389;p69"/>
          <p:cNvSpPr txBox="1"/>
          <p:nvPr/>
        </p:nvSpPr>
        <p:spPr>
          <a:xfrm>
            <a:off x="765075" y="907950"/>
            <a:ext cx="7964100" cy="1198200"/>
          </a:xfrm>
          <a:prstGeom prst="rect">
            <a:avLst/>
          </a:prstGeom>
          <a:noFill/>
          <a:ln>
            <a:noFill/>
          </a:ln>
        </p:spPr>
        <p:txBody>
          <a:bodyPr anchorCtr="0" anchor="t" bIns="91425" lIns="91425" spcFirstLastPara="1" rIns="91425" wrap="square" tIns="91425">
            <a:spAutoFit/>
          </a:bodyPr>
          <a:lstStyle/>
          <a:p>
            <a:pPr indent="-336550" lvl="0" marL="457200" rtl="0" algn="l">
              <a:lnSpc>
                <a:spcPct val="95000"/>
              </a:lnSpc>
              <a:spcBef>
                <a:spcPts val="1200"/>
              </a:spcBef>
              <a:spcAft>
                <a:spcPts val="0"/>
              </a:spcAft>
              <a:buSzPts val="1700"/>
              <a:buChar char="●"/>
            </a:pPr>
            <a:r>
              <a:rPr lang="en" sz="1425">
                <a:solidFill>
                  <a:schemeClr val="dk1"/>
                </a:solidFill>
              </a:rPr>
              <a:t>Neha Marne, Anukriti Singh - Docking, Research, Hardware</a:t>
            </a:r>
            <a:endParaRPr sz="1700"/>
          </a:p>
          <a:p>
            <a:pPr indent="-336550" lvl="0" marL="457200" rtl="0" algn="l">
              <a:lnSpc>
                <a:spcPct val="95000"/>
              </a:lnSpc>
              <a:spcBef>
                <a:spcPts val="1200"/>
              </a:spcBef>
              <a:spcAft>
                <a:spcPts val="0"/>
              </a:spcAft>
              <a:buSzPts val="1700"/>
              <a:buChar char="●"/>
            </a:pPr>
            <a:r>
              <a:rPr lang="en" sz="1425">
                <a:solidFill>
                  <a:schemeClr val="dk1"/>
                </a:solidFill>
              </a:rPr>
              <a:t>Sai Teja and Surya Chappidi - Docking, Obstacle avoidance, Hardware</a:t>
            </a:r>
            <a:endParaRPr sz="1425">
              <a:solidFill>
                <a:schemeClr val="dk1"/>
              </a:solidFill>
            </a:endParaRPr>
          </a:p>
          <a:p>
            <a:pPr indent="-319087" lvl="0" marL="457200" rtl="0" algn="l">
              <a:lnSpc>
                <a:spcPct val="95000"/>
              </a:lnSpc>
              <a:spcBef>
                <a:spcPts val="1200"/>
              </a:spcBef>
              <a:spcAft>
                <a:spcPts val="1200"/>
              </a:spcAft>
              <a:buClr>
                <a:schemeClr val="dk1"/>
              </a:buClr>
              <a:buSzPts val="1425"/>
              <a:buChar char="●"/>
            </a:pPr>
            <a:r>
              <a:rPr lang="en" sz="1425">
                <a:solidFill>
                  <a:schemeClr val="dk1"/>
                </a:solidFill>
              </a:rPr>
              <a:t>Abhinav Sagar -  Research, Hardware</a:t>
            </a:r>
            <a:endParaRPr sz="1425">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70"/>
          <p:cNvSpPr txBox="1"/>
          <p:nvPr/>
        </p:nvSpPr>
        <p:spPr>
          <a:xfrm>
            <a:off x="3499050" y="1711900"/>
            <a:ext cx="2145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Trebuchet MS"/>
                <a:ea typeface="Trebuchet MS"/>
                <a:cs typeface="Trebuchet MS"/>
                <a:sym typeface="Trebuchet MS"/>
              </a:rPr>
              <a:t>Thank You</a:t>
            </a:r>
            <a:endParaRPr sz="3000">
              <a:latin typeface="Trebuchet MS"/>
              <a:ea typeface="Trebuchet MS"/>
              <a:cs typeface="Trebuchet MS"/>
              <a:sym typeface="Trebuchet MS"/>
            </a:endParaRPr>
          </a:p>
        </p:txBody>
      </p:sp>
      <p:pic>
        <p:nvPicPr>
          <p:cNvPr id="395" name="Google Shape;395;p70"/>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96" name="Google Shape;396;p70"/>
          <p:cNvSpPr txBox="1"/>
          <p:nvPr/>
        </p:nvSpPr>
        <p:spPr>
          <a:xfrm>
            <a:off x="6735450" y="3125525"/>
            <a:ext cx="20403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ENPM 673</a:t>
            </a:r>
            <a:br>
              <a:rPr lang="en" sz="1800">
                <a:solidFill>
                  <a:srgbClr val="AF7B51"/>
                </a:solidFill>
                <a:latin typeface="Nunito"/>
                <a:ea typeface="Nunito"/>
                <a:cs typeface="Nunito"/>
                <a:sym typeface="Nunito"/>
              </a:rPr>
            </a:br>
            <a:r>
              <a:rPr lang="en" sz="1800">
                <a:solidFill>
                  <a:srgbClr val="AF7B51"/>
                </a:solidFill>
                <a:latin typeface="Nunito"/>
                <a:ea typeface="Nunito"/>
                <a:cs typeface="Nunito"/>
                <a:sym typeface="Nunito"/>
              </a:rPr>
              <a:t>Group -5</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rgbClr val="AF7B51"/>
              </a:solidFill>
              <a:latin typeface="Nunito"/>
              <a:ea typeface="Nunito"/>
              <a:cs typeface="Nunito"/>
              <a:sym typeface="Nunito"/>
            </a:endParaRPr>
          </a:p>
          <a:p>
            <a:pPr indent="0" lvl="0" marL="0" rtl="0" algn="l">
              <a:spcBef>
                <a:spcPts val="0"/>
              </a:spcBef>
              <a:spcAft>
                <a:spcPts val="0"/>
              </a:spcAft>
              <a:buNone/>
            </a:pPr>
            <a:r>
              <a:rPr lang="en" sz="1800">
                <a:solidFill>
                  <a:srgbClr val="AF7B51"/>
                </a:solidFill>
                <a:latin typeface="Nunito"/>
                <a:ea typeface="Nunito"/>
                <a:cs typeface="Nunito"/>
                <a:sym typeface="Nunito"/>
              </a:rPr>
              <a:t> </a:t>
            </a:r>
            <a:endParaRPr sz="1800">
              <a:solidFill>
                <a:srgbClr val="AF7B51"/>
              </a:solidFill>
              <a:latin typeface="Nunito"/>
              <a:ea typeface="Nunito"/>
              <a:cs typeface="Nunito"/>
              <a:sym typeface="Nunito"/>
            </a:endParaRPr>
          </a:p>
          <a:p>
            <a:pPr indent="0" lvl="0" marL="0" rtl="0" algn="l">
              <a:spcBef>
                <a:spcPts val="0"/>
              </a:spcBef>
              <a:spcAft>
                <a:spcPts val="0"/>
              </a:spcAft>
              <a:buNone/>
            </a:pPr>
            <a:r>
              <a:t/>
            </a:r>
            <a:endParaRPr sz="1800">
              <a:solidFill>
                <a:srgbClr val="AF7B51"/>
              </a:solidFill>
              <a:latin typeface="Nunito"/>
              <a:ea typeface="Nunito"/>
              <a:cs typeface="Nunito"/>
              <a:sym typeface="Nunito"/>
            </a:endParaRPr>
          </a:p>
          <a:p>
            <a:pPr indent="0" lvl="0" marL="0" rtl="0" algn="ctr">
              <a:lnSpc>
                <a:spcPct val="90000"/>
              </a:lnSpc>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7"/>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Introduction</a:t>
            </a:r>
            <a:endParaRPr sz="3000"/>
          </a:p>
        </p:txBody>
      </p:sp>
      <p:sp>
        <p:nvSpPr>
          <p:cNvPr id="299" name="Google Shape;299;p57"/>
          <p:cNvSpPr txBox="1"/>
          <p:nvPr>
            <p:ph idx="1" type="subTitle"/>
          </p:nvPr>
        </p:nvSpPr>
        <p:spPr>
          <a:xfrm>
            <a:off x="482025" y="1256600"/>
            <a:ext cx="8600400" cy="3534600"/>
          </a:xfrm>
          <a:prstGeom prst="rect">
            <a:avLst/>
          </a:prstGeom>
          <a:noFill/>
          <a:ln>
            <a:noFill/>
          </a:ln>
        </p:spPr>
        <p:txBody>
          <a:bodyPr anchorCtr="0" anchor="t" bIns="34275" lIns="68575" spcFirstLastPara="1" rIns="68575" wrap="square" tIns="34275">
            <a:normAutofit/>
          </a:bodyPr>
          <a:lstStyle/>
          <a:p>
            <a:pPr indent="-374650" lvl="0" marL="457200" rtl="0" algn="l">
              <a:lnSpc>
                <a:spcPct val="150000"/>
              </a:lnSpc>
              <a:spcBef>
                <a:spcPts val="0"/>
              </a:spcBef>
              <a:spcAft>
                <a:spcPts val="0"/>
              </a:spcAft>
              <a:buSzPts val="2300"/>
              <a:buFont typeface="Arial"/>
              <a:buChar char="●"/>
            </a:pPr>
            <a:r>
              <a:rPr lang="en" sz="2300">
                <a:latin typeface="Arial"/>
                <a:ea typeface="Arial"/>
                <a:cs typeface="Arial"/>
                <a:sym typeface="Arial"/>
              </a:rPr>
              <a:t>Autonomously locate the charging station</a:t>
            </a:r>
            <a:endParaRPr sz="2300">
              <a:latin typeface="Arial"/>
              <a:ea typeface="Arial"/>
              <a:cs typeface="Arial"/>
              <a:sym typeface="Arial"/>
            </a:endParaRPr>
          </a:p>
          <a:p>
            <a:pPr indent="-374650" lvl="0" marL="457200" rtl="0" algn="l">
              <a:lnSpc>
                <a:spcPct val="150000"/>
              </a:lnSpc>
              <a:spcBef>
                <a:spcPts val="0"/>
              </a:spcBef>
              <a:spcAft>
                <a:spcPts val="0"/>
              </a:spcAft>
              <a:buSzPts val="2300"/>
              <a:buFont typeface="Arial"/>
              <a:buChar char="●"/>
            </a:pPr>
            <a:r>
              <a:rPr lang="en" sz="2300">
                <a:latin typeface="Arial"/>
                <a:ea typeface="Arial"/>
                <a:cs typeface="Arial"/>
                <a:sym typeface="Arial"/>
              </a:rPr>
              <a:t>Plan collision free path </a:t>
            </a:r>
            <a:endParaRPr sz="2300">
              <a:latin typeface="Arial"/>
              <a:ea typeface="Arial"/>
              <a:cs typeface="Arial"/>
              <a:sym typeface="Arial"/>
            </a:endParaRPr>
          </a:p>
          <a:p>
            <a:pPr indent="-374650" lvl="0" marL="457200" rtl="0" algn="l">
              <a:lnSpc>
                <a:spcPct val="150000"/>
              </a:lnSpc>
              <a:spcBef>
                <a:spcPts val="0"/>
              </a:spcBef>
              <a:spcAft>
                <a:spcPts val="0"/>
              </a:spcAft>
              <a:buSzPts val="2300"/>
              <a:buFont typeface="Arial"/>
              <a:buChar char="●"/>
            </a:pPr>
            <a:r>
              <a:rPr lang="en" sz="2300">
                <a:latin typeface="Arial"/>
                <a:ea typeface="Arial"/>
                <a:cs typeface="Arial"/>
                <a:sym typeface="Arial"/>
              </a:rPr>
              <a:t>Align itself with the docking station </a:t>
            </a:r>
            <a:endParaRPr sz="2300">
              <a:latin typeface="Arial"/>
              <a:ea typeface="Arial"/>
              <a:cs typeface="Arial"/>
              <a:sym typeface="Arial"/>
            </a:endParaRPr>
          </a:p>
          <a:p>
            <a:pPr indent="0" lvl="0" marL="0" rtl="0" algn="l">
              <a:lnSpc>
                <a:spcPct val="115000"/>
              </a:lnSpc>
              <a:spcBef>
                <a:spcPts val="0"/>
              </a:spcBef>
              <a:spcAft>
                <a:spcPts val="0"/>
              </a:spcAft>
              <a:buNone/>
            </a:pPr>
            <a:r>
              <a:t/>
            </a:r>
            <a:endParaRPr sz="2300">
              <a:latin typeface="Arial"/>
              <a:ea typeface="Arial"/>
              <a:cs typeface="Arial"/>
              <a:sym typeface="Arial"/>
            </a:endParaRPr>
          </a:p>
        </p:txBody>
      </p:sp>
      <p:pic>
        <p:nvPicPr>
          <p:cNvPr id="300" name="Google Shape;300;p57"/>
          <p:cNvPicPr preferRelativeResize="0"/>
          <p:nvPr/>
        </p:nvPicPr>
        <p:blipFill>
          <a:blip r:embed="rId4">
            <a:alphaModFix/>
          </a:blip>
          <a:stretch>
            <a:fillRect/>
          </a:stretch>
        </p:blipFill>
        <p:spPr>
          <a:xfrm>
            <a:off x="253500" y="73475"/>
            <a:ext cx="456274" cy="456274"/>
          </a:xfrm>
          <a:prstGeom prst="rect">
            <a:avLst/>
          </a:prstGeom>
          <a:noFill/>
          <a:ln>
            <a:noFill/>
          </a:ln>
        </p:spPr>
      </p:pic>
      <p:pic>
        <p:nvPicPr>
          <p:cNvPr id="301" name="Google Shape;301;p57"/>
          <p:cNvPicPr preferRelativeResize="0"/>
          <p:nvPr/>
        </p:nvPicPr>
        <p:blipFill rotWithShape="1">
          <a:blip r:embed="rId5">
            <a:alphaModFix/>
          </a:blip>
          <a:srcRect b="28952" l="0" r="0" t="0"/>
          <a:stretch/>
        </p:blipFill>
        <p:spPr>
          <a:xfrm>
            <a:off x="7149150" y="2643575"/>
            <a:ext cx="1545727" cy="1464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58"/>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07" name="Google Shape;307;p58"/>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Pipeline</a:t>
            </a:r>
            <a:endParaRPr sz="3000"/>
          </a:p>
        </p:txBody>
      </p:sp>
      <p:pic>
        <p:nvPicPr>
          <p:cNvPr id="308" name="Google Shape;308;p58"/>
          <p:cNvPicPr preferRelativeResize="0"/>
          <p:nvPr/>
        </p:nvPicPr>
        <p:blipFill>
          <a:blip r:embed="rId5">
            <a:alphaModFix/>
          </a:blip>
          <a:stretch>
            <a:fillRect/>
          </a:stretch>
        </p:blipFill>
        <p:spPr>
          <a:xfrm>
            <a:off x="3358375" y="277575"/>
            <a:ext cx="3112201" cy="414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59"/>
          <p:cNvSpPr txBox="1"/>
          <p:nvPr/>
        </p:nvSpPr>
        <p:spPr>
          <a:xfrm>
            <a:off x="280775" y="829375"/>
            <a:ext cx="8475600" cy="3414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Pre-docking:</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Identify both markers center? No? </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Single marker? No?</a:t>
            </a:r>
            <a:endParaRPr sz="1700">
              <a:latin typeface="Trebuchet MS"/>
              <a:ea typeface="Trebuchet MS"/>
              <a:cs typeface="Trebuchet MS"/>
              <a:sym typeface="Trebuchet MS"/>
            </a:endParaRPr>
          </a:p>
          <a:p>
            <a:pPr indent="-336550" lvl="3" marL="18288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Exit</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Single marker? Yes?</a:t>
            </a:r>
            <a:endParaRPr sz="1700">
              <a:latin typeface="Trebuchet MS"/>
              <a:ea typeface="Trebuchet MS"/>
              <a:cs typeface="Trebuchet MS"/>
              <a:sym typeface="Trebuchet MS"/>
            </a:endParaRPr>
          </a:p>
          <a:p>
            <a:pPr indent="-336550" lvl="3" marL="18288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Get pose </a:t>
            </a:r>
            <a:r>
              <a:rPr lang="en" sz="1700">
                <a:latin typeface="Trebuchet MS"/>
                <a:ea typeface="Trebuchet MS"/>
                <a:cs typeface="Trebuchet MS"/>
                <a:sym typeface="Trebuchet MS"/>
              </a:rPr>
              <a:t>estimation</a:t>
            </a:r>
            <a:r>
              <a:rPr lang="en" sz="1700">
                <a:latin typeface="Trebuchet MS"/>
                <a:ea typeface="Trebuchet MS"/>
                <a:cs typeface="Trebuchet MS"/>
                <a:sym typeface="Trebuchet MS"/>
              </a:rPr>
              <a:t> and adjust yaw for rotation</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Once the center of both the markers are detected we take 2d_poses from both the side markers and </a:t>
            </a:r>
            <a:r>
              <a:rPr lang="en" sz="1700">
                <a:latin typeface="Trebuchet MS"/>
                <a:ea typeface="Trebuchet MS"/>
                <a:cs typeface="Trebuchet MS"/>
                <a:sym typeface="Trebuchet MS"/>
              </a:rPr>
              <a:t>calculate the avg to calculate the normal and align the robot perpendicular to the docking station. </a:t>
            </a:r>
            <a:endParaRPr sz="17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1700">
              <a:latin typeface="Trebuchet MS"/>
              <a:ea typeface="Trebuchet MS"/>
              <a:cs typeface="Trebuchet MS"/>
              <a:sym typeface="Trebuchet MS"/>
            </a:endParaRPr>
          </a:p>
        </p:txBody>
      </p:sp>
      <p:pic>
        <p:nvPicPr>
          <p:cNvPr id="314" name="Google Shape;314;p59"/>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15" name="Google Shape;315;p59"/>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Pipeline</a:t>
            </a:r>
            <a:endParaRPr sz="3000"/>
          </a:p>
        </p:txBody>
      </p:sp>
      <p:pic>
        <p:nvPicPr>
          <p:cNvPr id="316" name="Google Shape;316;p59"/>
          <p:cNvPicPr preferRelativeResize="0"/>
          <p:nvPr/>
        </p:nvPicPr>
        <p:blipFill>
          <a:blip r:embed="rId5">
            <a:alphaModFix/>
          </a:blip>
          <a:stretch>
            <a:fillRect/>
          </a:stretch>
        </p:blipFill>
        <p:spPr>
          <a:xfrm>
            <a:off x="6324248" y="388200"/>
            <a:ext cx="2370625" cy="86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60"/>
          <p:cNvSpPr txBox="1"/>
          <p:nvPr/>
        </p:nvSpPr>
        <p:spPr>
          <a:xfrm>
            <a:off x="280775" y="829375"/>
            <a:ext cx="8475600" cy="3414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Ob</a:t>
            </a:r>
            <a:r>
              <a:rPr lang="en" sz="1700">
                <a:latin typeface="Trebuchet MS"/>
                <a:ea typeface="Trebuchet MS"/>
                <a:cs typeface="Trebuchet MS"/>
                <a:sym typeface="Trebuchet MS"/>
              </a:rPr>
              <a:t>stacle Avoidance:</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Lidar</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Stop robot motion and assess clearance.</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Resume motion once clear path is identified.</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Camera + Lidar</a:t>
            </a:r>
            <a:endParaRPr sz="1700">
              <a:solidFill>
                <a:schemeClr val="dk1"/>
              </a:solidFill>
              <a:latin typeface="Trebuchet MS"/>
              <a:ea typeface="Trebuchet MS"/>
              <a:cs typeface="Trebuchet MS"/>
              <a:sym typeface="Trebuchet MS"/>
            </a:endParaRPr>
          </a:p>
          <a:p>
            <a:pPr indent="-336550" lvl="2" marL="1371600" rtl="0" algn="l">
              <a:lnSpc>
                <a:spcPct val="115000"/>
              </a:lnSpc>
              <a:spcBef>
                <a:spcPts val="0"/>
              </a:spcBef>
              <a:spcAft>
                <a:spcPts val="0"/>
              </a:spcAft>
              <a:buClr>
                <a:schemeClr val="dk1"/>
              </a:buClr>
              <a:buSzPts val="1700"/>
              <a:buFont typeface="Trebuchet MS"/>
              <a:buChar char="■"/>
            </a:pPr>
            <a:r>
              <a:rPr lang="en" sz="1700">
                <a:latin typeface="Trebuchet MS"/>
                <a:ea typeface="Trebuchet MS"/>
                <a:cs typeface="Trebuchet MS"/>
                <a:sym typeface="Trebuchet MS"/>
              </a:rPr>
              <a:t>Color segmentation</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Finding contours</a:t>
            </a:r>
            <a:endParaRPr sz="1700">
              <a:latin typeface="Trebuchet MS"/>
              <a:ea typeface="Trebuchet MS"/>
              <a:cs typeface="Trebuchet MS"/>
              <a:sym typeface="Trebuchet MS"/>
            </a:endParaRPr>
          </a:p>
          <a:p>
            <a:pPr indent="-336550" lvl="2" marL="13716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Decision to avoid</a:t>
            </a:r>
            <a:endParaRPr sz="17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1700">
              <a:latin typeface="Trebuchet MS"/>
              <a:ea typeface="Trebuchet MS"/>
              <a:cs typeface="Trebuchet MS"/>
              <a:sym typeface="Trebuchet MS"/>
            </a:endParaRPr>
          </a:p>
        </p:txBody>
      </p:sp>
      <p:pic>
        <p:nvPicPr>
          <p:cNvPr id="322" name="Google Shape;322;p60"/>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23" name="Google Shape;323;p60"/>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Pipeline</a:t>
            </a:r>
            <a:endParaRPr sz="3000"/>
          </a:p>
        </p:txBody>
      </p:sp>
      <p:pic>
        <p:nvPicPr>
          <p:cNvPr id="324" name="Google Shape;324;p60"/>
          <p:cNvPicPr preferRelativeResize="0"/>
          <p:nvPr/>
        </p:nvPicPr>
        <p:blipFill>
          <a:blip r:embed="rId5">
            <a:alphaModFix/>
          </a:blip>
          <a:stretch>
            <a:fillRect/>
          </a:stretch>
        </p:blipFill>
        <p:spPr>
          <a:xfrm>
            <a:off x="6485700" y="2243225"/>
            <a:ext cx="1830275" cy="183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61"/>
          <p:cNvSpPr txBox="1"/>
          <p:nvPr/>
        </p:nvSpPr>
        <p:spPr>
          <a:xfrm>
            <a:off x="280775" y="829375"/>
            <a:ext cx="8475600" cy="2329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Steer</a:t>
            </a:r>
            <a:r>
              <a:rPr lang="en" sz="1700">
                <a:latin typeface="Trebuchet MS"/>
                <a:ea typeface="Trebuchet MS"/>
                <a:cs typeface="Trebuchet MS"/>
                <a:sym typeface="Trebuchet MS"/>
              </a:rPr>
              <a:t>-docking:</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Get closer to the docking station </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Once the center of side markers are detected, get their position </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Calculate the angular velocity using saturation </a:t>
            </a:r>
            <a:r>
              <a:rPr lang="en" sz="1700">
                <a:latin typeface="Trebuchet MS"/>
                <a:ea typeface="Trebuchet MS"/>
                <a:cs typeface="Trebuchet MS"/>
                <a:sym typeface="Trebuchet MS"/>
              </a:rPr>
              <a:t>proportional</a:t>
            </a:r>
            <a:r>
              <a:rPr lang="en" sz="1700">
                <a:latin typeface="Trebuchet MS"/>
                <a:ea typeface="Trebuchet MS"/>
                <a:cs typeface="Trebuchet MS"/>
                <a:sym typeface="Trebuchet MS"/>
              </a:rPr>
              <a:t> filter </a:t>
            </a:r>
            <a:endParaRPr sz="17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1700">
              <a:latin typeface="Trebuchet MS"/>
              <a:ea typeface="Trebuchet MS"/>
              <a:cs typeface="Trebuchet MS"/>
              <a:sym typeface="Trebuchet MS"/>
            </a:endParaRPr>
          </a:p>
        </p:txBody>
      </p:sp>
      <p:pic>
        <p:nvPicPr>
          <p:cNvPr id="330" name="Google Shape;330;p61"/>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31" name="Google Shape;331;p61"/>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Pipeline</a:t>
            </a:r>
            <a:endParaRPr sz="3000"/>
          </a:p>
        </p:txBody>
      </p:sp>
      <p:pic>
        <p:nvPicPr>
          <p:cNvPr id="332" name="Google Shape;332;p61"/>
          <p:cNvPicPr preferRelativeResize="0"/>
          <p:nvPr/>
        </p:nvPicPr>
        <p:blipFill>
          <a:blip r:embed="rId5">
            <a:alphaModFix/>
          </a:blip>
          <a:stretch>
            <a:fillRect/>
          </a:stretch>
        </p:blipFill>
        <p:spPr>
          <a:xfrm>
            <a:off x="3578335" y="2174299"/>
            <a:ext cx="1880487" cy="232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62"/>
          <p:cNvSpPr txBox="1"/>
          <p:nvPr/>
        </p:nvSpPr>
        <p:spPr>
          <a:xfrm>
            <a:off x="280775" y="829375"/>
            <a:ext cx="8475600" cy="2329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Final</a:t>
            </a:r>
            <a:r>
              <a:rPr lang="en" sz="1700">
                <a:latin typeface="Trebuchet MS"/>
                <a:ea typeface="Trebuchet MS"/>
                <a:cs typeface="Trebuchet MS"/>
                <a:sym typeface="Trebuchet MS"/>
              </a:rPr>
              <a:t>-docking:</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Uses the center marker only to cover the last stretch of docking </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Calculate the distance, yaw angle, and update the remaining distance based on the calculated values and configuration parameters.</a:t>
            </a:r>
            <a:endParaRPr sz="1700">
              <a:latin typeface="Trebuchet MS"/>
              <a:ea typeface="Trebuchet MS"/>
              <a:cs typeface="Trebuchet MS"/>
              <a:sym typeface="Trebuchet MS"/>
            </a:endParaRPr>
          </a:p>
          <a:p>
            <a:pPr indent="-336550" lvl="1" marL="914400" rtl="0" algn="l">
              <a:lnSpc>
                <a:spcPct val="115000"/>
              </a:lnSpc>
              <a:spcBef>
                <a:spcPts val="0"/>
              </a:spcBef>
              <a:spcAft>
                <a:spcPts val="0"/>
              </a:spcAft>
              <a:buSzPts val="1700"/>
              <a:buFont typeface="Trebuchet MS"/>
              <a:buChar char="○"/>
            </a:pPr>
            <a:r>
              <a:rPr lang="en" sz="1700">
                <a:latin typeface="Trebuchet MS"/>
                <a:ea typeface="Trebuchet MS"/>
                <a:cs typeface="Trebuchet MS"/>
                <a:sym typeface="Trebuchet MS"/>
              </a:rPr>
              <a:t>Remaining </a:t>
            </a:r>
            <a:r>
              <a:rPr lang="en" sz="1700">
                <a:latin typeface="Trebuchet MS"/>
                <a:ea typeface="Trebuchet MS"/>
                <a:cs typeface="Trebuchet MS"/>
                <a:sym typeface="Trebuchet MS"/>
              </a:rPr>
              <a:t>distance</a:t>
            </a:r>
            <a:r>
              <a:rPr lang="en" sz="1700">
                <a:latin typeface="Trebuchet MS"/>
                <a:ea typeface="Trebuchet MS"/>
                <a:cs typeface="Trebuchet MS"/>
                <a:sym typeface="Trebuchet MS"/>
              </a:rPr>
              <a:t> is the distance the bot has to cover to reach the station. </a:t>
            </a:r>
            <a:endParaRPr sz="17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1700">
              <a:latin typeface="Trebuchet MS"/>
              <a:ea typeface="Trebuchet MS"/>
              <a:cs typeface="Trebuchet MS"/>
              <a:sym typeface="Trebuchet MS"/>
            </a:endParaRPr>
          </a:p>
        </p:txBody>
      </p:sp>
      <p:pic>
        <p:nvPicPr>
          <p:cNvPr id="338" name="Google Shape;338;p62"/>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39" name="Google Shape;339;p62"/>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Pipeline</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pic>
        <p:nvPicPr>
          <p:cNvPr id="344" name="Google Shape;344;p63"/>
          <p:cNvPicPr preferRelativeResize="0"/>
          <p:nvPr/>
        </p:nvPicPr>
        <p:blipFill>
          <a:blip r:embed="rId4">
            <a:alphaModFix/>
          </a:blip>
          <a:stretch>
            <a:fillRect/>
          </a:stretch>
        </p:blipFill>
        <p:spPr>
          <a:xfrm>
            <a:off x="253500" y="73475"/>
            <a:ext cx="456274" cy="456274"/>
          </a:xfrm>
          <a:prstGeom prst="rect">
            <a:avLst/>
          </a:prstGeom>
          <a:noFill/>
          <a:ln>
            <a:noFill/>
          </a:ln>
        </p:spPr>
      </p:pic>
      <p:pic>
        <p:nvPicPr>
          <p:cNvPr id="345" name="Google Shape;345;p63" title="autodock.mp4">
            <a:hlinkClick r:id="rId5"/>
          </p:cNvPr>
          <p:cNvPicPr preferRelativeResize="0"/>
          <p:nvPr/>
        </p:nvPicPr>
        <p:blipFill>
          <a:blip r:embed="rId6">
            <a:alphaModFix/>
          </a:blip>
          <a:stretch>
            <a:fillRect/>
          </a:stretch>
        </p:blipFill>
        <p:spPr>
          <a:xfrm>
            <a:off x="709775" y="761825"/>
            <a:ext cx="7984975" cy="3490000"/>
          </a:xfrm>
          <a:prstGeom prst="rect">
            <a:avLst/>
          </a:prstGeom>
          <a:noFill/>
          <a:ln>
            <a:noFill/>
          </a:ln>
        </p:spPr>
      </p:pic>
      <p:sp>
        <p:nvSpPr>
          <p:cNvPr id="346" name="Google Shape;346;p63"/>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Results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pic>
        <p:nvPicPr>
          <p:cNvPr id="351" name="Google Shape;351;p64"/>
          <p:cNvPicPr preferRelativeResize="0"/>
          <p:nvPr/>
        </p:nvPicPr>
        <p:blipFill>
          <a:blip r:embed="rId4">
            <a:alphaModFix/>
          </a:blip>
          <a:stretch>
            <a:fillRect/>
          </a:stretch>
        </p:blipFill>
        <p:spPr>
          <a:xfrm>
            <a:off x="253500" y="73475"/>
            <a:ext cx="456274" cy="456274"/>
          </a:xfrm>
          <a:prstGeom prst="rect">
            <a:avLst/>
          </a:prstGeom>
          <a:noFill/>
          <a:ln>
            <a:noFill/>
          </a:ln>
        </p:spPr>
      </p:pic>
      <p:sp>
        <p:nvSpPr>
          <p:cNvPr id="352" name="Google Shape;352;p64"/>
          <p:cNvSpPr txBox="1"/>
          <p:nvPr>
            <p:ph type="ctrTitle"/>
          </p:nvPr>
        </p:nvSpPr>
        <p:spPr>
          <a:xfrm>
            <a:off x="405575" y="161325"/>
            <a:ext cx="8289300" cy="55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Trebuchet MS"/>
              <a:buNone/>
            </a:pPr>
            <a:r>
              <a:rPr lang="en" sz="3000"/>
              <a:t>    Results</a:t>
            </a:r>
            <a:endParaRPr sz="3000"/>
          </a:p>
        </p:txBody>
      </p:sp>
      <p:pic>
        <p:nvPicPr>
          <p:cNvPr id="353" name="Google Shape;353;p64" title="result5.mov">
            <a:hlinkClick r:id="rId5"/>
          </p:cNvPr>
          <p:cNvPicPr preferRelativeResize="0"/>
          <p:nvPr/>
        </p:nvPicPr>
        <p:blipFill>
          <a:blip r:embed="rId6">
            <a:alphaModFix/>
          </a:blip>
          <a:stretch>
            <a:fillRect/>
          </a:stretch>
        </p:blipFill>
        <p:spPr>
          <a:xfrm>
            <a:off x="709775" y="857250"/>
            <a:ext cx="7794325" cy="356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